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3" r:id="rId1"/>
    <p:sldMasterId id="2147483674" r:id="rId2"/>
  </p:sldMasterIdLst>
  <p:notesMasterIdLst>
    <p:notesMasterId r:id="rId12"/>
  </p:notesMasterIdLst>
  <p:sldIdLst>
    <p:sldId id="256" r:id="rId3"/>
    <p:sldId id="309" r:id="rId4"/>
    <p:sldId id="311" r:id="rId5"/>
    <p:sldId id="312" r:id="rId6"/>
    <p:sldId id="258" r:id="rId7"/>
    <p:sldId id="268" r:id="rId8"/>
    <p:sldId id="314" r:id="rId9"/>
    <p:sldId id="315" r:id="rId10"/>
    <p:sldId id="308" r:id="rId11"/>
  </p:sldIdLst>
  <p:sldSz cx="9144000" cy="5143500" type="screen16x9"/>
  <p:notesSz cx="6858000" cy="9144000"/>
  <p:embeddedFontLst>
    <p:embeddedFont>
      <p:font typeface="서울한강체 B" panose="02020503020101020101" pitchFamily="18" charset="-127"/>
      <p:regular r:id="rId13"/>
    </p:embeddedFont>
    <p:embeddedFont>
      <p:font typeface="Encode Sans Semi Condensed" panose="020B0600000101010101" charset="0"/>
      <p:regular r:id="rId14"/>
      <p:bold r:id="rId15"/>
    </p:embeddedFont>
    <p:embeddedFont>
      <p:font typeface="Proxima Nova" panose="020B0600000101010101" charset="0"/>
      <p:regular r:id="rId16"/>
      <p:bold r:id="rId17"/>
      <p:italic r:id="rId18"/>
      <p:boldItalic r:id="rId19"/>
    </p:embeddedFont>
    <p:embeddedFont>
      <p:font typeface="Proxima Nova Semibold" panose="020B0600000101010101" charset="0"/>
      <p:regular r:id="rId20"/>
      <p:bold r:id="rId21"/>
      <p:boldItalic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5FB92E-BA3B-4FC6-A16C-9295D7C19F99}">
  <a:tblStyle styleId="{1C5FB92E-BA3B-4FC6-A16C-9295D7C19F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248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596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9f665d9e5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9f665d9e5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f665d9e5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f665d9e5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f665d9e5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f665d9e5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164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f665d9e5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f665d9e5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8554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2" name="Google Shape;12662;g9fe33d8633_3_10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3" name="Google Shape;12663;g9fe33d8633_3_10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95700" y="3158400"/>
            <a:ext cx="9239700" cy="20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702150" y="3083967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29500" y="773250"/>
            <a:ext cx="7485000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2625" y="3562850"/>
            <a:ext cx="2919000" cy="11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365500" y="336975"/>
            <a:ext cx="5298900" cy="44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33875" y="1712250"/>
            <a:ext cx="19983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/>
        </p:nvSpPr>
        <p:spPr>
          <a:xfrm>
            <a:off x="5917050" y="542575"/>
            <a:ext cx="684600" cy="146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5917050" y="2850325"/>
            <a:ext cx="684600" cy="146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3618950" y="542575"/>
            <a:ext cx="684600" cy="146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3622650" y="2850325"/>
            <a:ext cx="684600" cy="146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hasCustomPrompt="1"/>
          </p:nvPr>
        </p:nvSpPr>
        <p:spPr>
          <a:xfrm>
            <a:off x="3517750" y="945025"/>
            <a:ext cx="2102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3517750" y="1336675"/>
            <a:ext cx="21018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2"/>
          </p:nvPr>
        </p:nvSpPr>
        <p:spPr>
          <a:xfrm>
            <a:off x="3517750" y="1783200"/>
            <a:ext cx="21033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629875" y="1712250"/>
            <a:ext cx="21855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5815600" y="945025"/>
            <a:ext cx="210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5815600" y="1336675"/>
            <a:ext cx="20997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6"/>
          </p:nvPr>
        </p:nvSpPr>
        <p:spPr>
          <a:xfrm>
            <a:off x="5815600" y="1783200"/>
            <a:ext cx="21033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 hasCustomPrompt="1"/>
          </p:nvPr>
        </p:nvSpPr>
        <p:spPr>
          <a:xfrm>
            <a:off x="3517750" y="3249125"/>
            <a:ext cx="21021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3517750" y="3636275"/>
            <a:ext cx="21012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3517750" y="4076750"/>
            <a:ext cx="21033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5815600" y="3249125"/>
            <a:ext cx="210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5815600" y="3636275"/>
            <a:ext cx="20997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5"/>
          </p:nvPr>
        </p:nvSpPr>
        <p:spPr>
          <a:xfrm>
            <a:off x="5815600" y="4076750"/>
            <a:ext cx="21033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/>
          <p:nvPr/>
        </p:nvSpPr>
        <p:spPr>
          <a:xfrm flipH="1">
            <a:off x="-116825" y="-103725"/>
            <a:ext cx="3012300" cy="5351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629875" y="1712250"/>
            <a:ext cx="22644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"/>
          </p:nvPr>
        </p:nvSpPr>
        <p:spPr>
          <a:xfrm>
            <a:off x="4374125" y="398900"/>
            <a:ext cx="35517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2"/>
          </p:nvPr>
        </p:nvSpPr>
        <p:spPr>
          <a:xfrm>
            <a:off x="4374125" y="843156"/>
            <a:ext cx="35562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3"/>
          </p:nvPr>
        </p:nvSpPr>
        <p:spPr>
          <a:xfrm>
            <a:off x="4374125" y="3651120"/>
            <a:ext cx="35517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4"/>
          </p:nvPr>
        </p:nvSpPr>
        <p:spPr>
          <a:xfrm>
            <a:off x="4374125" y="4099201"/>
            <a:ext cx="35562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5"/>
          </p:nvPr>
        </p:nvSpPr>
        <p:spPr>
          <a:xfrm>
            <a:off x="4374125" y="2024610"/>
            <a:ext cx="35517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ubTitle" idx="6"/>
          </p:nvPr>
        </p:nvSpPr>
        <p:spPr>
          <a:xfrm>
            <a:off x="4374125" y="2468916"/>
            <a:ext cx="35562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6100" y="445025"/>
            <a:ext cx="7691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6100" y="1152475"/>
            <a:ext cx="7691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1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>
            <a:spLocks noGrp="1"/>
          </p:cNvSpPr>
          <p:nvPr>
            <p:ph type="ctrTitle"/>
          </p:nvPr>
        </p:nvSpPr>
        <p:spPr>
          <a:xfrm>
            <a:off x="1090757" y="1761129"/>
            <a:ext cx="7485000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>
                <a:latin typeface="서울한강체 B" panose="02020503020101020101" pitchFamily="18" charset="-127"/>
                <a:ea typeface="서울한강체 B" panose="02020503020101020101" pitchFamily="18" charset="-127"/>
              </a:rPr>
              <a:t>오픈소스기초프로젝트</a:t>
            </a:r>
            <a:br>
              <a:rPr lang="en-US" altLang="ko-KR" sz="3200">
                <a:latin typeface="서울한강체 B" panose="02020503020101020101" pitchFamily="18" charset="-127"/>
                <a:ea typeface="서울한강체 B" panose="02020503020101020101" pitchFamily="18" charset="-127"/>
              </a:rPr>
            </a:br>
            <a:r>
              <a:rPr lang="en-US" altLang="ko-KR" sz="3200">
                <a:latin typeface="서울한강체 B" panose="02020503020101020101" pitchFamily="18" charset="-127"/>
                <a:ea typeface="서울한강체 B" panose="02020503020101020101" pitchFamily="18" charset="-127"/>
              </a:rPr>
              <a:t>- </a:t>
            </a:r>
            <a:r>
              <a:rPr lang="en-US" altLang="ko-KR" sz="2400">
                <a:latin typeface="서울한강체 B" panose="02020503020101020101" pitchFamily="18" charset="-127"/>
                <a:ea typeface="서울한강체 B" panose="02020503020101020101" pitchFamily="18" charset="-127"/>
              </a:rPr>
              <a:t>2</a:t>
            </a:r>
            <a:r>
              <a:rPr lang="ko-KR" altLang="en-US" sz="2400">
                <a:latin typeface="서울한강체 B" panose="02020503020101020101" pitchFamily="18" charset="-127"/>
                <a:ea typeface="서울한강체 B" panose="02020503020101020101" pitchFamily="18" charset="-127"/>
              </a:rPr>
              <a:t>차 프로젝트 주제 발표</a:t>
            </a:r>
            <a:endParaRPr sz="2400">
              <a:latin typeface="서울한강체 B" panose="02020503020101020101" pitchFamily="18" charset="-127"/>
              <a:ea typeface="서울한강체 B" panose="020205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BD708C-D11C-459B-9F3D-7DEA4559F56F}"/>
              </a:ext>
            </a:extLst>
          </p:cNvPr>
          <p:cNvSpPr txBox="1"/>
          <p:nvPr/>
        </p:nvSpPr>
        <p:spPr>
          <a:xfrm>
            <a:off x="6286348" y="3390729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>
                <a:solidFill>
                  <a:schemeClr val="accent3">
                    <a:lumMod val="20000"/>
                    <a:lumOff val="80000"/>
                  </a:schemeClr>
                </a:solidFill>
                <a:latin typeface="+mn-ea"/>
                <a:ea typeface="+mn-ea"/>
              </a:rPr>
              <a:t>2021042042 </a:t>
            </a:r>
            <a:r>
              <a:rPr lang="ko-KR" altLang="en-US" sz="1800" b="1">
                <a:solidFill>
                  <a:schemeClr val="accent3">
                    <a:lumMod val="20000"/>
                    <a:lumOff val="80000"/>
                  </a:schemeClr>
                </a:solidFill>
                <a:latin typeface="+mn-ea"/>
                <a:ea typeface="+mn-ea"/>
              </a:rPr>
              <a:t>허주영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7918FC7-3489-4B2D-9681-E463B7B60A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ko-KR" altLang="en-US" sz="2800" b="1">
                <a:solidFill>
                  <a:schemeClr val="tx1"/>
                </a:solidFill>
                <a:latin typeface="+mn-ea"/>
                <a:ea typeface="+mn-ea"/>
              </a:rPr>
              <a:t>피해갈 수 없는 성적확인</a:t>
            </a:r>
            <a:r>
              <a:rPr lang="en-US" altLang="ko-KR" sz="2800" b="1">
                <a:solidFill>
                  <a:schemeClr val="tx1"/>
                </a:solidFill>
                <a:latin typeface="+mn-ea"/>
                <a:ea typeface="+mn-ea"/>
              </a:rPr>
              <a:t>.</a:t>
            </a:r>
            <a:endParaRPr lang="ko-KR" altLang="en-US" b="1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5903D0A-8CB2-43A1-BD52-7BAC0C7A9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474" y="1712250"/>
            <a:ext cx="2303701" cy="1719000"/>
          </a:xfrm>
        </p:spPr>
        <p:txBody>
          <a:bodyPr/>
          <a:lstStyle/>
          <a:p>
            <a:pPr algn="r"/>
            <a:r>
              <a:rPr lang="ko-KR" altLang="en-US">
                <a:latin typeface="+mn-ea"/>
                <a:ea typeface="+mn-ea"/>
              </a:rPr>
              <a:t>학생이라면</a:t>
            </a:r>
            <a:r>
              <a:rPr lang="en-US" altLang="ko-KR">
                <a:latin typeface="+mn-ea"/>
                <a:ea typeface="+mn-ea"/>
              </a:rPr>
              <a:t>,</a:t>
            </a:r>
            <a:endParaRPr lang="ko-KR" altLang="en-US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25781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7918FC7-3489-4B2D-9681-E463B7B60A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ko-KR" altLang="en-US" sz="2800" b="1">
                <a:solidFill>
                  <a:schemeClr val="tx1"/>
                </a:solidFill>
                <a:latin typeface="+mn-ea"/>
                <a:ea typeface="+mn-ea"/>
              </a:rPr>
              <a:t>더 편리하게</a:t>
            </a:r>
            <a:r>
              <a:rPr lang="en-US" altLang="ko-KR" sz="2800" b="1">
                <a:solidFill>
                  <a:schemeClr val="tx1"/>
                </a:solidFill>
                <a:latin typeface="+mn-ea"/>
                <a:ea typeface="+mn-ea"/>
              </a:rPr>
              <a:t> </a:t>
            </a:r>
          </a:p>
          <a:p>
            <a:pPr marL="139700" indent="0">
              <a:buNone/>
            </a:pPr>
            <a:r>
              <a:rPr lang="ko-KR" altLang="en-US" sz="2800" b="1">
                <a:solidFill>
                  <a:schemeClr val="tx1"/>
                </a:solidFill>
                <a:latin typeface="+mn-ea"/>
                <a:ea typeface="+mn-ea"/>
              </a:rPr>
              <a:t>나의 성적을 확인하자</a:t>
            </a:r>
            <a:r>
              <a:rPr lang="en-US" altLang="ko-KR" sz="2800" b="1">
                <a:solidFill>
                  <a:schemeClr val="tx1"/>
                </a:solidFill>
                <a:latin typeface="+mn-ea"/>
                <a:ea typeface="+mn-ea"/>
              </a:rPr>
              <a:t>!</a:t>
            </a:r>
            <a:endParaRPr lang="ko-KR" altLang="en-US" b="1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5903D0A-8CB2-43A1-BD52-7BAC0C7A9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474" y="1712250"/>
            <a:ext cx="2303701" cy="1719000"/>
          </a:xfrm>
        </p:spPr>
        <p:txBody>
          <a:bodyPr/>
          <a:lstStyle/>
          <a:p>
            <a:pPr algn="r"/>
            <a:r>
              <a:rPr lang="ko-KR" altLang="en-US">
                <a:latin typeface="+mn-ea"/>
                <a:ea typeface="+mn-ea"/>
              </a:rPr>
              <a:t>이젠</a:t>
            </a:r>
            <a:r>
              <a:rPr lang="en-US" altLang="ko-KR">
                <a:latin typeface="+mn-ea"/>
                <a:ea typeface="+mn-ea"/>
              </a:rPr>
              <a:t>,</a:t>
            </a:r>
            <a:endParaRPr lang="ko-KR" altLang="en-US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00785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FDF36B6-3DAE-65FA-E6BF-5D0ED961F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8BB686-290F-A3E6-8C75-DBCBD8E5F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00" y="1472075"/>
            <a:ext cx="8186897" cy="2199349"/>
          </a:xfrm>
          <a:prstGeom prst="rect">
            <a:avLst/>
          </a:prstGeom>
        </p:spPr>
      </p:pic>
      <p:pic>
        <p:nvPicPr>
          <p:cNvPr id="1028" name="Picture 4" descr="지금 당장 엑셀 VBA를 공부해야 하는 이유">
            <a:extLst>
              <a:ext uri="{FF2B5EF4-FFF2-40B4-BE49-F238E27FC236}">
                <a16:creationId xmlns:a16="http://schemas.microsoft.com/office/drawing/2014/main" id="{5F51BCEB-22F3-E942-6A27-50CBF75A3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802" y="941596"/>
            <a:ext cx="1465695" cy="530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3353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 idx="3"/>
          </p:nvPr>
        </p:nvSpPr>
        <p:spPr>
          <a:xfrm>
            <a:off x="434809" y="1712250"/>
            <a:ext cx="21855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목표</a:t>
            </a:r>
            <a:endParaRPr>
              <a:latin typeface="+mn-ea"/>
              <a:ea typeface="+mn-ea"/>
            </a:endParaRPr>
          </a:p>
        </p:txBody>
      </p:sp>
      <p:sp>
        <p:nvSpPr>
          <p:cNvPr id="181" name="Google Shape;181;p30"/>
          <p:cNvSpPr txBox="1">
            <a:spLocks noGrp="1"/>
          </p:cNvSpPr>
          <p:nvPr>
            <p:ph type="subTitle" idx="8"/>
          </p:nvPr>
        </p:nvSpPr>
        <p:spPr>
          <a:xfrm>
            <a:off x="3517750" y="3636275"/>
            <a:ext cx="21012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0"/>
            <a:r>
              <a:rPr lang="ko-KR" altLang="en-US" b="1">
                <a:latin typeface="+mn-ea"/>
                <a:ea typeface="+mn-ea"/>
              </a:rPr>
              <a:t>범주 별 분류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+mn-ea"/>
              <a:ea typeface="+mn-ea"/>
            </a:endParaRPr>
          </a:p>
        </p:txBody>
      </p:sp>
      <p:sp>
        <p:nvSpPr>
          <p:cNvPr id="182" name="Google Shape;182;p30"/>
          <p:cNvSpPr txBox="1">
            <a:spLocks noGrp="1"/>
          </p:cNvSpPr>
          <p:nvPr>
            <p:ph type="title"/>
          </p:nvPr>
        </p:nvSpPr>
        <p:spPr>
          <a:xfrm>
            <a:off x="3517750" y="945025"/>
            <a:ext cx="21027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subTitle" idx="1"/>
          </p:nvPr>
        </p:nvSpPr>
        <p:spPr>
          <a:xfrm>
            <a:off x="3517750" y="1336675"/>
            <a:ext cx="2297848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>
                <a:latin typeface="+mj-ea"/>
                <a:ea typeface="+mj-ea"/>
              </a:rPr>
              <a:t>편리한 사용</a:t>
            </a:r>
            <a:endParaRPr b="1">
              <a:latin typeface="+mj-ea"/>
              <a:ea typeface="+mj-ea"/>
            </a:endParaRPr>
          </a:p>
        </p:txBody>
      </p:sp>
      <p:sp>
        <p:nvSpPr>
          <p:cNvPr id="184" name="Google Shape;184;p30"/>
          <p:cNvSpPr txBox="1">
            <a:spLocks noGrp="1"/>
          </p:cNvSpPr>
          <p:nvPr>
            <p:ph type="subTitle" idx="2"/>
          </p:nvPr>
        </p:nvSpPr>
        <p:spPr>
          <a:xfrm>
            <a:off x="3517750" y="1783200"/>
            <a:ext cx="21033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latin typeface="+mn-ea"/>
                <a:ea typeface="+mn-ea"/>
              </a:rPr>
              <a:t>엑셀 파일을 이용하여 편리하게 사용하기</a:t>
            </a:r>
            <a:endParaRPr sz="1200">
              <a:latin typeface="+mn-ea"/>
              <a:ea typeface="+mn-ea"/>
            </a:endParaRPr>
          </a:p>
        </p:txBody>
      </p:sp>
      <p:sp>
        <p:nvSpPr>
          <p:cNvPr id="185" name="Google Shape;185;p30"/>
          <p:cNvSpPr txBox="1">
            <a:spLocks noGrp="1"/>
          </p:cNvSpPr>
          <p:nvPr>
            <p:ph type="title" idx="4"/>
          </p:nvPr>
        </p:nvSpPr>
        <p:spPr>
          <a:xfrm>
            <a:off x="5815600" y="945025"/>
            <a:ext cx="210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5"/>
          </p:nvPr>
        </p:nvSpPr>
        <p:spPr>
          <a:xfrm>
            <a:off x="5815599" y="1336675"/>
            <a:ext cx="2813495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0"/>
            <a:r>
              <a:rPr lang="ko-KR" altLang="en-US" b="1">
                <a:latin typeface="+mj-ea"/>
                <a:ea typeface="+mj-ea"/>
              </a:rPr>
              <a:t>전체 평점 계산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+mn-ea"/>
              <a:ea typeface="+mn-ea"/>
            </a:endParaRPr>
          </a:p>
        </p:txBody>
      </p:sp>
      <p:sp>
        <p:nvSpPr>
          <p:cNvPr id="187" name="Google Shape;187;p30"/>
          <p:cNvSpPr txBox="1">
            <a:spLocks noGrp="1"/>
          </p:cNvSpPr>
          <p:nvPr>
            <p:ph type="subTitle" idx="6"/>
          </p:nvPr>
        </p:nvSpPr>
        <p:spPr>
          <a:xfrm>
            <a:off x="5815600" y="1783200"/>
            <a:ext cx="256492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0"/>
            <a:r>
              <a:rPr lang="ko-KR" altLang="en-US" sz="1200">
                <a:latin typeface="+mn-ea"/>
                <a:ea typeface="+mn-ea"/>
              </a:rPr>
              <a:t>학기별로 나누어</a:t>
            </a:r>
            <a:r>
              <a:rPr lang="en-US" altLang="ko-KR" sz="1200">
                <a:latin typeface="+mn-ea"/>
                <a:ea typeface="+mn-ea"/>
              </a:rPr>
              <a:t>, </a:t>
            </a:r>
            <a:r>
              <a:rPr lang="ko-KR" altLang="en-US" sz="1200">
                <a:latin typeface="+mn-ea"/>
                <a:ea typeface="+mn-ea"/>
              </a:rPr>
              <a:t>학기별 수강한 과목의 전체 평점을 계산</a:t>
            </a:r>
            <a:r>
              <a:rPr lang="en-US" altLang="ko-KR" sz="1200">
                <a:latin typeface="+mn-ea"/>
                <a:ea typeface="+mn-ea"/>
              </a:rPr>
              <a:t>.</a:t>
            </a:r>
            <a:endParaRPr lang="ko-KR" altLang="en-US" sz="120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200">
              <a:latin typeface="+mn-ea"/>
              <a:ea typeface="+mn-ea"/>
            </a:endParaRPr>
          </a:p>
        </p:txBody>
      </p:sp>
      <p:sp>
        <p:nvSpPr>
          <p:cNvPr id="188" name="Google Shape;188;p30"/>
          <p:cNvSpPr txBox="1">
            <a:spLocks noGrp="1"/>
          </p:cNvSpPr>
          <p:nvPr>
            <p:ph type="title" idx="7"/>
          </p:nvPr>
        </p:nvSpPr>
        <p:spPr>
          <a:xfrm>
            <a:off x="3517750" y="3249125"/>
            <a:ext cx="21021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subTitle" idx="9"/>
          </p:nvPr>
        </p:nvSpPr>
        <p:spPr>
          <a:xfrm>
            <a:off x="3517750" y="4026676"/>
            <a:ext cx="238514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0"/>
            <a:r>
              <a:rPr lang="ko-KR" altLang="en-US" sz="1200">
                <a:latin typeface="+mn-ea"/>
                <a:ea typeface="+mn-ea"/>
              </a:rPr>
              <a:t>취득한 학점을 </a:t>
            </a:r>
            <a:endParaRPr lang="en-US" altLang="ko-KR" sz="1200">
              <a:latin typeface="+mn-ea"/>
              <a:ea typeface="+mn-ea"/>
            </a:endParaRPr>
          </a:p>
          <a:p>
            <a:pPr indent="0"/>
            <a:r>
              <a:rPr lang="ko-KR" altLang="en-US" sz="1200">
                <a:latin typeface="+mn-ea"/>
                <a:ea typeface="+mn-ea"/>
              </a:rPr>
              <a:t>범주별로 나누어 </a:t>
            </a:r>
            <a:endParaRPr lang="en-US" altLang="ko-KR" sz="1200">
              <a:latin typeface="+mn-ea"/>
              <a:ea typeface="+mn-ea"/>
            </a:endParaRPr>
          </a:p>
          <a:p>
            <a:pPr indent="0"/>
            <a:r>
              <a:rPr lang="ko-KR" altLang="en-US" sz="1200">
                <a:latin typeface="+mn-ea"/>
                <a:ea typeface="+mn-ea"/>
              </a:rPr>
              <a:t>자신의 학점 이수현황과 </a:t>
            </a:r>
            <a:endParaRPr lang="en-US" altLang="ko-KR" sz="1200">
              <a:latin typeface="+mn-ea"/>
              <a:ea typeface="+mn-ea"/>
            </a:endParaRPr>
          </a:p>
          <a:p>
            <a:pPr indent="0"/>
            <a:r>
              <a:rPr lang="ko-KR" altLang="en-US" sz="1200">
                <a:latin typeface="+mn-ea"/>
                <a:ea typeface="+mn-ea"/>
              </a:rPr>
              <a:t>비교를 쉽게 함 </a:t>
            </a:r>
            <a:endParaRPr lang="en-US" altLang="ko-KR" sz="120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+mn-ea"/>
              <a:ea typeface="+mn-ea"/>
            </a:endParaRPr>
          </a:p>
        </p:txBody>
      </p:sp>
      <p:sp>
        <p:nvSpPr>
          <p:cNvPr id="190" name="Google Shape;190;p30"/>
          <p:cNvSpPr txBox="1">
            <a:spLocks noGrp="1"/>
          </p:cNvSpPr>
          <p:nvPr>
            <p:ph type="title" idx="13"/>
          </p:nvPr>
        </p:nvSpPr>
        <p:spPr>
          <a:xfrm>
            <a:off x="5815600" y="3249125"/>
            <a:ext cx="210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subTitle" idx="14"/>
          </p:nvPr>
        </p:nvSpPr>
        <p:spPr>
          <a:xfrm>
            <a:off x="5815600" y="3636275"/>
            <a:ext cx="2813494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>
                <a:latin typeface="+mn-ea"/>
                <a:ea typeface="+mn-ea"/>
              </a:rPr>
              <a:t>학점의 변화 추세</a:t>
            </a:r>
          </a:p>
        </p:txBody>
      </p:sp>
      <p:sp>
        <p:nvSpPr>
          <p:cNvPr id="192" name="Google Shape;192;p30"/>
          <p:cNvSpPr txBox="1">
            <a:spLocks noGrp="1"/>
          </p:cNvSpPr>
          <p:nvPr>
            <p:ph type="subTitle" idx="15"/>
          </p:nvPr>
        </p:nvSpPr>
        <p:spPr>
          <a:xfrm>
            <a:off x="5812900" y="4076750"/>
            <a:ext cx="21033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latin typeface="+mn-ea"/>
                <a:ea typeface="+mn-ea"/>
              </a:rPr>
              <a:t>내 학점은 어떻게 변하고 있는지</a:t>
            </a:r>
            <a:r>
              <a:rPr lang="en-US" altLang="ko-KR" sz="1200">
                <a:latin typeface="+mn-ea"/>
                <a:ea typeface="+mn-ea"/>
              </a:rPr>
              <a:t>?</a:t>
            </a:r>
            <a:endParaRPr lang="ko-KR" altLang="en-US" sz="120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>
            <a:spLocks noGrp="1"/>
          </p:cNvSpPr>
          <p:nvPr>
            <p:ph type="subTitle" idx="5"/>
          </p:nvPr>
        </p:nvSpPr>
        <p:spPr>
          <a:xfrm>
            <a:off x="3228904" y="2355422"/>
            <a:ext cx="5009574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구조체와 연결리스트를 적용할 수 있게</a:t>
            </a:r>
            <a:r>
              <a:rPr lang="en-US" altLang="ko-KR">
                <a:latin typeface="+mn-ea"/>
                <a:ea typeface="+mn-ea"/>
              </a:rPr>
              <a:t>.</a:t>
            </a:r>
            <a:endParaRPr>
              <a:latin typeface="+mn-ea"/>
              <a:ea typeface="+mn-ea"/>
            </a:endParaRPr>
          </a:p>
        </p:txBody>
      </p:sp>
      <p:sp>
        <p:nvSpPr>
          <p:cNvPr id="268" name="Google Shape;268;p40"/>
          <p:cNvSpPr txBox="1">
            <a:spLocks noGrp="1"/>
          </p:cNvSpPr>
          <p:nvPr>
            <p:ph type="title"/>
          </p:nvPr>
        </p:nvSpPr>
        <p:spPr>
          <a:xfrm>
            <a:off x="385883" y="1712250"/>
            <a:ext cx="22644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각각의 기능에</a:t>
            </a:r>
            <a:endParaRPr>
              <a:latin typeface="+mn-ea"/>
              <a:ea typeface="+mn-ea"/>
            </a:endParaRPr>
          </a:p>
        </p:txBody>
      </p:sp>
      <p:sp>
        <p:nvSpPr>
          <p:cNvPr id="278" name="Google Shape;278;p40"/>
          <p:cNvSpPr/>
          <p:nvPr/>
        </p:nvSpPr>
        <p:spPr>
          <a:xfrm rot="-5400000">
            <a:off x="2751875" y="639265"/>
            <a:ext cx="2835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>
            <a:spLocks noGrp="1"/>
          </p:cNvSpPr>
          <p:nvPr>
            <p:ph type="subTitle" idx="5"/>
          </p:nvPr>
        </p:nvSpPr>
        <p:spPr>
          <a:xfrm>
            <a:off x="3308803" y="1249064"/>
            <a:ext cx="5009574" cy="2645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텍스트 파일을 통해 성적을 입력받을 때</a:t>
            </a:r>
            <a:r>
              <a:rPr lang="en-US" altLang="ko-KR">
                <a:latin typeface="+mn-ea"/>
                <a:ea typeface="+mn-ea"/>
              </a:rPr>
              <a:t>, int/char/void/double </a:t>
            </a:r>
            <a:r>
              <a:rPr lang="ko-KR" altLang="en-US">
                <a:latin typeface="+mn-ea"/>
                <a:ea typeface="+mn-ea"/>
              </a:rPr>
              <a:t>등 </a:t>
            </a:r>
            <a:endParaRPr lang="en-US" altLang="ko-KR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여러 자료형이 혼재되어 있으므로</a:t>
            </a:r>
            <a:endParaRPr lang="en-US" altLang="ko-KR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이를 묶어 성적을 처리할 때 사용</a:t>
            </a:r>
            <a:r>
              <a:rPr lang="en-US" altLang="ko-KR">
                <a:latin typeface="+mn-ea"/>
                <a:ea typeface="+mn-ea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여러 과목을 처리해야 하므로 구조체 배열을 사용할 것으로 생각된다</a:t>
            </a:r>
            <a:r>
              <a:rPr lang="en-US" altLang="ko-KR">
                <a:latin typeface="+mn-ea"/>
                <a:ea typeface="+mn-ea"/>
              </a:rPr>
              <a:t>.</a:t>
            </a:r>
            <a:endParaRPr>
              <a:latin typeface="+mn-ea"/>
              <a:ea typeface="+mn-ea"/>
            </a:endParaRPr>
          </a:p>
        </p:txBody>
      </p:sp>
      <p:sp>
        <p:nvSpPr>
          <p:cNvPr id="268" name="Google Shape;268;p40"/>
          <p:cNvSpPr txBox="1">
            <a:spLocks noGrp="1"/>
          </p:cNvSpPr>
          <p:nvPr>
            <p:ph type="title"/>
          </p:nvPr>
        </p:nvSpPr>
        <p:spPr>
          <a:xfrm>
            <a:off x="385883" y="1712250"/>
            <a:ext cx="22644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구조체</a:t>
            </a:r>
            <a:endParaRPr>
              <a:latin typeface="+mn-ea"/>
              <a:ea typeface="+mn-ea"/>
            </a:endParaRPr>
          </a:p>
        </p:txBody>
      </p:sp>
      <p:sp>
        <p:nvSpPr>
          <p:cNvPr id="278" name="Google Shape;278;p40"/>
          <p:cNvSpPr/>
          <p:nvPr/>
        </p:nvSpPr>
        <p:spPr>
          <a:xfrm rot="-5400000">
            <a:off x="2751875" y="639265"/>
            <a:ext cx="2835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2816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>
            <a:spLocks noGrp="1"/>
          </p:cNvSpPr>
          <p:nvPr>
            <p:ph type="subTitle" idx="5"/>
          </p:nvPr>
        </p:nvSpPr>
        <p:spPr>
          <a:xfrm>
            <a:off x="3317680" y="1428073"/>
            <a:ext cx="5009574" cy="22873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학기마다 다른 개수의 수업을 들으므로 이에 따라 동적 메모리 사용이 필요하다</a:t>
            </a:r>
            <a:r>
              <a:rPr lang="en-US" altLang="ko-KR">
                <a:latin typeface="+mn-ea"/>
                <a:ea typeface="+mn-ea"/>
              </a:rPr>
              <a:t>.</a:t>
            </a:r>
            <a:endParaRPr lang="en-US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여기에 더해</a:t>
            </a:r>
            <a:r>
              <a:rPr lang="en-US" altLang="ko-KR">
                <a:latin typeface="+mn-ea"/>
                <a:ea typeface="+mn-ea"/>
              </a:rPr>
              <a:t>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입력받은 성적을 처리하여 </a:t>
            </a:r>
            <a:endParaRPr lang="en-US" altLang="ko-KR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가공하는 과정에 </a:t>
            </a:r>
            <a:endParaRPr lang="en-US" altLang="ko-KR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연결리스트를 활용 할 생각이다</a:t>
            </a:r>
            <a:r>
              <a:rPr lang="en-US" altLang="ko-KR">
                <a:latin typeface="+mn-ea"/>
                <a:ea typeface="+mn-ea"/>
              </a:rPr>
              <a:t>.</a:t>
            </a:r>
            <a:endParaRPr>
              <a:latin typeface="+mn-ea"/>
              <a:ea typeface="+mn-ea"/>
            </a:endParaRPr>
          </a:p>
        </p:txBody>
      </p:sp>
      <p:sp>
        <p:nvSpPr>
          <p:cNvPr id="268" name="Google Shape;268;p40"/>
          <p:cNvSpPr txBox="1">
            <a:spLocks noGrp="1"/>
          </p:cNvSpPr>
          <p:nvPr>
            <p:ph type="title"/>
          </p:nvPr>
        </p:nvSpPr>
        <p:spPr>
          <a:xfrm>
            <a:off x="385883" y="1712250"/>
            <a:ext cx="22644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latin typeface="+mn-ea"/>
                <a:ea typeface="+mn-ea"/>
              </a:rPr>
              <a:t>연결</a:t>
            </a:r>
            <a:br>
              <a:rPr lang="en-US" altLang="ko-KR">
                <a:latin typeface="+mn-ea"/>
                <a:ea typeface="+mn-ea"/>
              </a:rPr>
            </a:br>
            <a:r>
              <a:rPr lang="ko-KR" altLang="en-US">
                <a:latin typeface="+mn-ea"/>
                <a:ea typeface="+mn-ea"/>
              </a:rPr>
              <a:t>리스트</a:t>
            </a:r>
            <a:endParaRPr>
              <a:latin typeface="+mn-ea"/>
              <a:ea typeface="+mn-ea"/>
            </a:endParaRPr>
          </a:p>
        </p:txBody>
      </p:sp>
      <p:sp>
        <p:nvSpPr>
          <p:cNvPr id="278" name="Google Shape;278;p40"/>
          <p:cNvSpPr/>
          <p:nvPr/>
        </p:nvSpPr>
        <p:spPr>
          <a:xfrm rot="-5400000">
            <a:off x="2751875" y="639265"/>
            <a:ext cx="2835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204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8CB0D8-B4E9-4B47-A8E2-9DAFA28BAEBC}"/>
              </a:ext>
            </a:extLst>
          </p:cNvPr>
          <p:cNvSpPr txBox="1"/>
          <p:nvPr/>
        </p:nvSpPr>
        <p:spPr>
          <a:xfrm>
            <a:off x="7421336" y="3951514"/>
            <a:ext cx="553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End.</a:t>
            </a:r>
            <a:endParaRPr lang="ko-K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ern Annual Report by Slidesgo">
  <a:themeElements>
    <a:clrScheme name="Simple Light">
      <a:dk1>
        <a:srgbClr val="192E40"/>
      </a:dk1>
      <a:lt1>
        <a:srgbClr val="FCFCFC"/>
      </a:lt1>
      <a:dk2>
        <a:srgbClr val="192E40"/>
      </a:dk2>
      <a:lt2>
        <a:srgbClr val="EBF3F8"/>
      </a:lt2>
      <a:accent1>
        <a:srgbClr val="192E40"/>
      </a:accent1>
      <a:accent2>
        <a:srgbClr val="FFC479"/>
      </a:accent2>
      <a:accent3>
        <a:srgbClr val="FF9179"/>
      </a:accent3>
      <a:accent4>
        <a:srgbClr val="192E40"/>
      </a:accent4>
      <a:accent5>
        <a:srgbClr val="CBD9E2"/>
      </a:accent5>
      <a:accent6>
        <a:srgbClr val="FFC479"/>
      </a:accent6>
      <a:hlink>
        <a:srgbClr val="192E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147</Words>
  <Application>Microsoft Office PowerPoint</Application>
  <PresentationFormat>화면 슬라이드 쇼(16:9)</PresentationFormat>
  <Paragraphs>38</Paragraphs>
  <Slides>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Proxima Nova Semibold</vt:lpstr>
      <vt:lpstr>Encode Sans Semi Condensed</vt:lpstr>
      <vt:lpstr>Arial</vt:lpstr>
      <vt:lpstr>서울한강체 B</vt:lpstr>
      <vt:lpstr>맑은 고딕</vt:lpstr>
      <vt:lpstr>Proxima Nova</vt:lpstr>
      <vt:lpstr>Modern Annual Report by Slidesgo</vt:lpstr>
      <vt:lpstr>Slidesgo Final Pages</vt:lpstr>
      <vt:lpstr>오픈소스기초프로젝트 - 2차 프로젝트 주제 발표</vt:lpstr>
      <vt:lpstr>학생이라면,</vt:lpstr>
      <vt:lpstr>이젠,</vt:lpstr>
      <vt:lpstr>PowerPoint 프레젠테이션</vt:lpstr>
      <vt:lpstr>목표</vt:lpstr>
      <vt:lpstr>각각의 기능에</vt:lpstr>
      <vt:lpstr>구조체</vt:lpstr>
      <vt:lpstr>연결 리스트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오픈소스기초프로젝트</dc:title>
  <cp:lastModifiedBy>허주영</cp:lastModifiedBy>
  <cp:revision>12</cp:revision>
  <dcterms:modified xsi:type="dcterms:W3CDTF">2022-05-18T01:55:00Z</dcterms:modified>
</cp:coreProperties>
</file>